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308" r:id="rId3"/>
    <p:sldId id="321" r:id="rId4"/>
    <p:sldId id="325" r:id="rId5"/>
    <p:sldId id="330" r:id="rId6"/>
    <p:sldId id="333" r:id="rId7"/>
    <p:sldId id="332" r:id="rId8"/>
    <p:sldId id="316" r:id="rId9"/>
    <p:sldId id="331" r:id="rId10"/>
    <p:sldId id="327" r:id="rId11"/>
    <p:sldId id="326" r:id="rId12"/>
    <p:sldId id="266" r:id="rId13"/>
    <p:sldId id="323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ng, Frankie" initials="KF" lastIdx="37" clrIdx="0">
    <p:extLst>
      <p:ext uri="{19B8F6BF-5375-455C-9EA6-DF929625EA0E}">
        <p15:presenceInfo xmlns:p15="http://schemas.microsoft.com/office/powerpoint/2012/main" userId="S::kangf001@disid.disney.com::76afc4bc-9767-482a-b029-033afe13f5ef" providerId="AD"/>
      </p:ext>
    </p:extLst>
  </p:cmAuthor>
  <p:cmAuthor id="2" name="Seow, Eugene" initials="SE" lastIdx="25" clrIdx="1">
    <p:extLst>
      <p:ext uri="{19B8F6BF-5375-455C-9EA6-DF929625EA0E}">
        <p15:presenceInfo xmlns:p15="http://schemas.microsoft.com/office/powerpoint/2012/main" userId="S-1-5-21-1645522239-963894560-725345543-2493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BABB"/>
    <a:srgbClr val="16E7CF"/>
    <a:srgbClr val="00887B"/>
    <a:srgbClr val="E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19" autoAdjust="0"/>
    <p:restoredTop sz="97461" autoAdjust="0"/>
  </p:normalViewPr>
  <p:slideViewPr>
    <p:cSldViewPr snapToGrid="0">
      <p:cViewPr varScale="1">
        <p:scale>
          <a:sx n="83" d="100"/>
          <a:sy n="83" d="100"/>
        </p:scale>
        <p:origin x="7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245933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814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Shape 1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1576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8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243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01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03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518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02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69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288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162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Shape 1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8423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8053089" y="4296295"/>
            <a:ext cx="8277822" cy="261193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8053089" y="6978550"/>
            <a:ext cx="8277822" cy="89408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  <a:lvl2pPr>
              <a:defRPr>
                <a:latin typeface="+mn-lt"/>
                <a:ea typeface="+mn-ea"/>
                <a:cs typeface="+mn-cs"/>
                <a:sym typeface="Helvetica"/>
              </a:defRPr>
            </a:lvl2pPr>
            <a:lvl3pPr>
              <a:defRPr>
                <a:latin typeface="+mn-lt"/>
                <a:ea typeface="+mn-ea"/>
                <a:cs typeface="+mn-cs"/>
                <a:sym typeface="Helvetica"/>
              </a:defRPr>
            </a:lvl3pPr>
            <a:lvl4pPr>
              <a:defRPr>
                <a:latin typeface="+mn-lt"/>
                <a:ea typeface="+mn-ea"/>
                <a:cs typeface="+mn-cs"/>
                <a:sym typeface="Helvetica"/>
              </a:defRPr>
            </a:lvl4pPr>
            <a:lvl5pPr>
              <a:defRPr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8053089" y="5552032"/>
            <a:ext cx="8277822" cy="2611935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pic" sz="quarter" idx="13"/>
          </p:nvPr>
        </p:nvSpPr>
        <p:spPr>
          <a:xfrm>
            <a:off x="12362778" y="3502669"/>
            <a:ext cx="4219280" cy="650974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7801940" y="3502669"/>
            <a:ext cx="4219280" cy="315441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7801940" y="6767586"/>
            <a:ext cx="4219280" cy="324482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7801940" y="3351981"/>
            <a:ext cx="8780118" cy="1707803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7801940" y="3351981"/>
            <a:ext cx="8780118" cy="1707803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7801940" y="5059784"/>
            <a:ext cx="8780118" cy="4972722"/>
          </a:xfrm>
          <a:prstGeom prst="rect">
            <a:avLst/>
          </a:prstGeom>
        </p:spPr>
        <p:txBody>
          <a:bodyPr anchor="ctr"/>
          <a:lstStyle>
            <a:lvl1pPr marL="543277" indent="-543277" algn="l">
              <a:spcBef>
                <a:spcPts val="5900"/>
              </a:spcBef>
              <a:buSzPct val="75000"/>
              <a:buChar char="•"/>
              <a:defRPr sz="4400"/>
            </a:lvl1pPr>
            <a:lvl2pPr marL="987777" indent="-543277" algn="l">
              <a:spcBef>
                <a:spcPts val="5900"/>
              </a:spcBef>
              <a:buSzPct val="75000"/>
              <a:buChar char="•"/>
              <a:defRPr sz="4400"/>
            </a:lvl2pPr>
            <a:lvl3pPr marL="1432277" indent="-543277" algn="l">
              <a:spcBef>
                <a:spcPts val="5900"/>
              </a:spcBef>
              <a:buSzPct val="75000"/>
              <a:buChar char="•"/>
              <a:defRPr sz="4400"/>
            </a:lvl3pPr>
            <a:lvl4pPr marL="1876776" indent="-543277" algn="l">
              <a:spcBef>
                <a:spcPts val="5900"/>
              </a:spcBef>
              <a:buSzPct val="75000"/>
              <a:buChar char="•"/>
              <a:defRPr sz="4400"/>
            </a:lvl4pPr>
            <a:lvl5pPr marL="2321276" indent="-543276" algn="l">
              <a:spcBef>
                <a:spcPts val="5900"/>
              </a:spcBef>
              <a:buSzPct val="75000"/>
              <a:buChar char="•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pic" sz="quarter" idx="13"/>
          </p:nvPr>
        </p:nvSpPr>
        <p:spPr>
          <a:xfrm>
            <a:off x="12362780" y="5059784"/>
            <a:ext cx="4219280" cy="49727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7801940" y="3351981"/>
            <a:ext cx="8780118" cy="1707803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sz="quarter" idx="1"/>
          </p:nvPr>
        </p:nvSpPr>
        <p:spPr>
          <a:xfrm>
            <a:off x="7801940" y="5059784"/>
            <a:ext cx="4219280" cy="4972722"/>
          </a:xfrm>
          <a:prstGeom prst="rect">
            <a:avLst/>
          </a:prstGeom>
        </p:spPr>
        <p:txBody>
          <a:bodyPr anchor="ctr"/>
          <a:lstStyle>
            <a:lvl1pPr marL="391884" indent="-391884" algn="l">
              <a:spcBef>
                <a:spcPts val="4500"/>
              </a:spcBef>
              <a:buSzPct val="75000"/>
              <a:buChar char="•"/>
              <a:defRPr sz="3200"/>
            </a:lvl1pPr>
            <a:lvl2pPr marL="734784" indent="-391884" algn="l">
              <a:spcBef>
                <a:spcPts val="4500"/>
              </a:spcBef>
              <a:buSzPct val="75000"/>
              <a:buChar char="•"/>
              <a:defRPr sz="3200"/>
            </a:lvl2pPr>
            <a:lvl3pPr marL="1077684" indent="-391884" algn="l">
              <a:spcBef>
                <a:spcPts val="4500"/>
              </a:spcBef>
              <a:buSzPct val="75000"/>
              <a:buChar char="•"/>
              <a:defRPr sz="3200"/>
            </a:lvl3pPr>
            <a:lvl4pPr marL="1420584" indent="-391884" algn="l">
              <a:spcBef>
                <a:spcPts val="4500"/>
              </a:spcBef>
              <a:buSzPct val="75000"/>
              <a:buChar char="•"/>
              <a:defRPr sz="3200"/>
            </a:lvl4pPr>
            <a:lvl5pPr marL="1763484" indent="-391884" algn="l">
              <a:spcBef>
                <a:spcPts val="4500"/>
              </a:spcBef>
              <a:buSzPct val="75000"/>
              <a:buChar char="•"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body" sz="quarter" idx="1"/>
          </p:nvPr>
        </p:nvSpPr>
        <p:spPr>
          <a:xfrm>
            <a:off x="7801940" y="4004964"/>
            <a:ext cx="8780118" cy="5706072"/>
          </a:xfrm>
          <a:prstGeom prst="rect">
            <a:avLst/>
          </a:prstGeom>
        </p:spPr>
        <p:txBody>
          <a:bodyPr anchor="ctr"/>
          <a:lstStyle>
            <a:lvl1pPr marL="543277" indent="-543277" algn="l">
              <a:spcBef>
                <a:spcPts val="5900"/>
              </a:spcBef>
              <a:buSzPct val="75000"/>
              <a:buChar char="•"/>
              <a:defRPr sz="4400"/>
            </a:lvl1pPr>
            <a:lvl2pPr marL="987777" indent="-543277" algn="l">
              <a:spcBef>
                <a:spcPts val="5900"/>
              </a:spcBef>
              <a:buSzPct val="75000"/>
              <a:buChar char="•"/>
              <a:defRPr sz="4400"/>
            </a:lvl2pPr>
            <a:lvl3pPr marL="1432277" indent="-543277" algn="l">
              <a:spcBef>
                <a:spcPts val="5900"/>
              </a:spcBef>
              <a:buSzPct val="75000"/>
              <a:buChar char="•"/>
              <a:defRPr sz="4400"/>
            </a:lvl3pPr>
            <a:lvl4pPr marL="1876776" indent="-543277" algn="l">
              <a:spcBef>
                <a:spcPts val="5900"/>
              </a:spcBef>
              <a:buSzPct val="75000"/>
              <a:buChar char="•"/>
              <a:defRPr sz="4400"/>
            </a:lvl4pPr>
            <a:lvl5pPr marL="2321276" indent="-543276" algn="l">
              <a:spcBef>
                <a:spcPts val="5900"/>
              </a:spcBef>
              <a:buSzPct val="75000"/>
              <a:buChar char="•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hape 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pic" sz="quarter" idx="13"/>
          </p:nvPr>
        </p:nvSpPr>
        <p:spPr>
          <a:xfrm>
            <a:off x="12362780" y="7028780"/>
            <a:ext cx="4219280" cy="29836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pic" sz="quarter" idx="14"/>
          </p:nvPr>
        </p:nvSpPr>
        <p:spPr>
          <a:xfrm>
            <a:off x="12367699" y="3703587"/>
            <a:ext cx="4219279" cy="29836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pic" sz="quarter" idx="15"/>
          </p:nvPr>
        </p:nvSpPr>
        <p:spPr>
          <a:xfrm>
            <a:off x="7801940" y="3703587"/>
            <a:ext cx="4219280" cy="63088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8053089" y="8033370"/>
            <a:ext cx="8277822" cy="5121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hape 84"/>
          <p:cNvSpPr>
            <a:spLocks noGrp="1"/>
          </p:cNvSpPr>
          <p:nvPr>
            <p:ph type="body" sz="quarter" idx="13"/>
          </p:nvPr>
        </p:nvSpPr>
        <p:spPr>
          <a:xfrm>
            <a:off x="8053089" y="6257602"/>
            <a:ext cx="8277822" cy="778869"/>
          </a:xfrm>
          <a:prstGeom prst="rect">
            <a:avLst/>
          </a:prstGeom>
        </p:spPr>
        <p:txBody>
          <a:bodyPr anchor="ctr"/>
          <a:lstStyle/>
          <a:p>
            <a:pPr defTabSz="813315">
              <a:defRPr sz="4554"/>
            </a:pPr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pic" sz="half" idx="13"/>
          </p:nvPr>
        </p:nvSpPr>
        <p:spPr>
          <a:xfrm>
            <a:off x="7048499" y="3000374"/>
            <a:ext cx="10287003" cy="771525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8053089" y="4296295"/>
            <a:ext cx="8277822" cy="2611935"/>
          </a:xfrm>
          <a:prstGeom prst="rect">
            <a:avLst/>
          </a:prstGeom>
        </p:spPr>
        <p:txBody>
          <a:bodyPr lIns="40183" tIns="40183" rIns="40183" bIns="40183"/>
          <a:lstStyle>
            <a:lvl1pPr defTabSz="821531"/>
          </a:lstStyle>
          <a:p>
            <a:r>
              <a:t>Title Text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"/>
          </p:nvPr>
        </p:nvSpPr>
        <p:spPr>
          <a:xfrm>
            <a:off x="8053089" y="6978550"/>
            <a:ext cx="8277822" cy="894086"/>
          </a:xfrm>
          <a:prstGeom prst="rect">
            <a:avLst/>
          </a:prstGeom>
        </p:spPr>
        <p:txBody>
          <a:bodyPr lIns="40183" tIns="40183" rIns="40183" bIns="40183"/>
          <a:lstStyle>
            <a:lvl1pPr defTabSz="821531"/>
            <a:lvl2pPr indent="228600" defTabSz="821531"/>
            <a:lvl3pPr indent="457200" defTabSz="821531"/>
            <a:lvl4pPr indent="685800" defTabSz="821531"/>
            <a:lvl5pPr indent="914400" defTabSz="821531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xfrm>
            <a:off x="12013341" y="10318812"/>
            <a:ext cx="347272" cy="359768"/>
          </a:xfrm>
          <a:prstGeom prst="rect">
            <a:avLst/>
          </a:prstGeom>
        </p:spPr>
        <p:txBody>
          <a:bodyPr lIns="40183" tIns="40183" rIns="40183" bIns="40183"/>
          <a:lstStyle>
            <a:lvl1pPr defTabSz="821531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xfrm>
            <a:off x="8557834" y="4608698"/>
            <a:ext cx="7268331" cy="2293406"/>
          </a:xfrm>
          <a:prstGeom prst="rect">
            <a:avLst/>
          </a:prstGeom>
        </p:spPr>
        <p:txBody>
          <a:bodyPr lIns="35283" tIns="35283" rIns="35283" bIns="35283"/>
          <a:lstStyle>
            <a:lvl1pPr defTabSz="821531">
              <a:defRPr sz="10400"/>
            </a:lvl1pPr>
          </a:lstStyle>
          <a:p>
            <a:r>
              <a:t>Title Text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8557834" y="6963849"/>
            <a:ext cx="7268331" cy="785051"/>
          </a:xfrm>
          <a:prstGeom prst="rect">
            <a:avLst/>
          </a:prstGeom>
        </p:spPr>
        <p:txBody>
          <a:bodyPr lIns="35283" tIns="35283" rIns="35283" bIns="35283"/>
          <a:lstStyle>
            <a:lvl1pPr defTabSz="821531">
              <a:defRPr sz="3600"/>
            </a:lvl1pPr>
            <a:lvl2pPr indent="228600" defTabSz="821531">
              <a:defRPr sz="3600"/>
            </a:lvl2pPr>
            <a:lvl3pPr indent="457200" defTabSz="821531">
              <a:defRPr sz="3600"/>
            </a:lvl3pPr>
            <a:lvl4pPr indent="685800" defTabSz="821531">
              <a:defRPr sz="3600"/>
            </a:lvl4pPr>
            <a:lvl5pPr indent="914400" defTabSz="821531"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" name="Shape 127"/>
          <p:cNvSpPr>
            <a:spLocks noGrp="1"/>
          </p:cNvSpPr>
          <p:nvPr>
            <p:ph type="sldNum" sz="quarter" idx="2"/>
          </p:nvPr>
        </p:nvSpPr>
        <p:spPr>
          <a:xfrm>
            <a:off x="12032977" y="9896761"/>
            <a:ext cx="309225" cy="311868"/>
          </a:xfrm>
          <a:prstGeom prst="rect">
            <a:avLst/>
          </a:prstGeom>
        </p:spPr>
        <p:txBody>
          <a:bodyPr lIns="35283" tIns="35283" rIns="35283" bIns="35283"/>
          <a:lstStyle>
            <a:lvl1pPr defTabSz="821531"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3653366" y="0"/>
            <a:ext cx="19507201" cy="367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183" tIns="40183" rIns="40183" bIns="40183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3610166" y="4876800"/>
            <a:ext cx="95504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183" tIns="40183" rIns="40183" bIns="40183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2013342" y="10318812"/>
            <a:ext cx="347270" cy="359767"/>
          </a:xfrm>
          <a:prstGeom prst="rect">
            <a:avLst/>
          </a:prstGeom>
          <a:ln w="12700">
            <a:miter lim="400000"/>
          </a:ln>
        </p:spPr>
        <p:txBody>
          <a:bodyPr wrap="none" lIns="40183" tIns="40183" rIns="40183" bIns="40183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ransition spd="med"/>
  <p:txStyles>
    <p:title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0" y="0"/>
            <a:ext cx="24384000" cy="114786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6381416" y="5589063"/>
            <a:ext cx="11621169" cy="75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>
              <a:defRPr b="1">
                <a:solidFill>
                  <a:srgbClr val="31393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GAMES AND INTERACTIVE EXPERIENCES</a:t>
            </a:r>
          </a:p>
        </p:txBody>
      </p:sp>
      <p:sp>
        <p:nvSpPr>
          <p:cNvPr id="138" name="Shape 138"/>
          <p:cNvSpPr/>
          <p:nvPr/>
        </p:nvSpPr>
        <p:spPr>
          <a:xfrm>
            <a:off x="8776341" y="6478871"/>
            <a:ext cx="6831397" cy="75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>
                <a:latin typeface="Yu Gothic UI" panose="020B0500000000000000" pitchFamily="34" charset="-128"/>
                <a:ea typeface="Yu Gothic UI" panose="020B0500000000000000" pitchFamily="34" charset="-128"/>
              </a:rPr>
              <a:t>FORTNITE</a:t>
            </a:r>
            <a:r>
              <a:rPr lang="en-US" b="0" dirty="0">
                <a:latin typeface="Yu Gothic UI" panose="020B0500000000000000" pitchFamily="34" charset="-128"/>
                <a:ea typeface="Yu Gothic UI" panose="020B0500000000000000" pitchFamily="34" charset="-128"/>
              </a:rPr>
              <a:t> Assets Licensing</a:t>
            </a:r>
            <a:endParaRPr b="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10268705" y="7720402"/>
            <a:ext cx="3846605" cy="75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0" dirty="0"/>
              <a:t>AUGUST 2020</a:t>
            </a:r>
            <a:endParaRPr b="0" dirty="0"/>
          </a:p>
        </p:txBody>
      </p:sp>
      <p:sp>
        <p:nvSpPr>
          <p:cNvPr id="140" name="Shape 140"/>
          <p:cNvSpPr/>
          <p:nvPr/>
        </p:nvSpPr>
        <p:spPr>
          <a:xfrm>
            <a:off x="11715750" y="8661144"/>
            <a:ext cx="952500" cy="2"/>
          </a:xfrm>
          <a:prstGeom prst="line">
            <a:avLst/>
          </a:prstGeom>
          <a:ln w="50800">
            <a:solidFill>
              <a:srgbClr val="E7B227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11715750" y="7537916"/>
            <a:ext cx="952500" cy="2"/>
          </a:xfrm>
          <a:prstGeom prst="line">
            <a:avLst/>
          </a:prstGeom>
          <a:ln w="50800">
            <a:solidFill>
              <a:srgbClr val="E7B227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43" name="image2.png" descr="disney-logo-white-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3448517"/>
            <a:ext cx="3810000" cy="2032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13550900" y="5029779"/>
            <a:ext cx="260749" cy="2917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136"/>
          <p:cNvSpPr/>
          <p:nvPr/>
        </p:nvSpPr>
        <p:spPr>
          <a:xfrm>
            <a:off x="-1" y="3622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142"/>
          <p:cNvSpPr/>
          <p:nvPr/>
        </p:nvSpPr>
        <p:spPr>
          <a:xfrm>
            <a:off x="0" y="166790"/>
            <a:ext cx="243839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PROJECT OVERVIEW</a:t>
            </a:r>
          </a:p>
        </p:txBody>
      </p:sp>
      <p:sp>
        <p:nvSpPr>
          <p:cNvPr id="20" name="Shape 153"/>
          <p:cNvSpPr/>
          <p:nvPr/>
        </p:nvSpPr>
        <p:spPr>
          <a:xfrm>
            <a:off x="3142155" y="10115352"/>
            <a:ext cx="2065668" cy="573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 algn="l">
              <a:defRPr sz="2800" b="1" u="sng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3200" dirty="0">
                <a:solidFill>
                  <a:schemeClr val="tx1"/>
                </a:solidFill>
              </a:rPr>
              <a:t>PARTNER</a:t>
            </a:r>
          </a:p>
        </p:txBody>
      </p:sp>
      <p:sp>
        <p:nvSpPr>
          <p:cNvPr id="21" name="Shape 154"/>
          <p:cNvSpPr/>
          <p:nvPr/>
        </p:nvSpPr>
        <p:spPr>
          <a:xfrm>
            <a:off x="2937989" y="11644801"/>
            <a:ext cx="2411075" cy="573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Epic Games </a:t>
            </a:r>
            <a:endParaRPr sz="3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Shape 155"/>
          <p:cNvSpPr/>
          <p:nvPr/>
        </p:nvSpPr>
        <p:spPr>
          <a:xfrm>
            <a:off x="6795147" y="10113808"/>
            <a:ext cx="2020784" cy="573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 algn="l">
              <a:defRPr sz="2800" b="1" u="sng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3200" dirty="0">
                <a:solidFill>
                  <a:schemeClr val="tx1"/>
                </a:solidFill>
              </a:rPr>
              <a:t>RELEASE</a:t>
            </a:r>
          </a:p>
        </p:txBody>
      </p:sp>
      <p:sp>
        <p:nvSpPr>
          <p:cNvPr id="23" name="Shape 156"/>
          <p:cNvSpPr/>
          <p:nvPr/>
        </p:nvSpPr>
        <p:spPr>
          <a:xfrm>
            <a:off x="6121936" y="11644803"/>
            <a:ext cx="2823374" cy="573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183" tIns="40183" rIns="40183" bIns="40183" anchor="ctr">
            <a:spAutoFit/>
          </a:bodyPr>
          <a:lstStyle/>
          <a:p>
            <a:pPr>
              <a:defRPr sz="2800"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32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Holiday 2020</a:t>
            </a:r>
            <a:endParaRPr sz="3200" b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Shape 157"/>
          <p:cNvSpPr/>
          <p:nvPr/>
        </p:nvSpPr>
        <p:spPr>
          <a:xfrm>
            <a:off x="10121346" y="10115352"/>
            <a:ext cx="2886406" cy="573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 algn="l">
              <a:defRPr sz="2800" b="1" u="sng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3200" dirty="0">
                <a:solidFill>
                  <a:schemeClr val="tx1"/>
                </a:solidFill>
              </a:rPr>
              <a:t>GAME GENRE</a:t>
            </a:r>
          </a:p>
        </p:txBody>
      </p:sp>
      <p:sp>
        <p:nvSpPr>
          <p:cNvPr id="25" name="Shape 158"/>
          <p:cNvSpPr/>
          <p:nvPr/>
        </p:nvSpPr>
        <p:spPr>
          <a:xfrm>
            <a:off x="9865423" y="11431671"/>
            <a:ext cx="3357760" cy="1066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/>
          <a:p>
            <a:pPr>
              <a:defRPr sz="2800"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BATTLE ROYALE</a:t>
            </a:r>
            <a:endParaRPr sz="3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6" name="Shape 159"/>
          <p:cNvSpPr/>
          <p:nvPr/>
        </p:nvSpPr>
        <p:spPr>
          <a:xfrm>
            <a:off x="14003411" y="10125340"/>
            <a:ext cx="2633131" cy="573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 algn="l">
              <a:defRPr sz="2800" b="1" u="sng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3200" dirty="0">
                <a:solidFill>
                  <a:schemeClr val="tx1"/>
                </a:solidFill>
              </a:rPr>
              <a:t>PLATFORMS</a:t>
            </a:r>
          </a:p>
        </p:txBody>
      </p:sp>
      <p:sp>
        <p:nvSpPr>
          <p:cNvPr id="27" name="Shape 160"/>
          <p:cNvSpPr/>
          <p:nvPr/>
        </p:nvSpPr>
        <p:spPr>
          <a:xfrm>
            <a:off x="13805331" y="11519991"/>
            <a:ext cx="2831211" cy="1066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en-US" sz="3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PC/CONSOLE    MOBILE</a:t>
            </a:r>
          </a:p>
        </p:txBody>
      </p:sp>
      <p:sp>
        <p:nvSpPr>
          <p:cNvPr id="28" name="Shape 161"/>
          <p:cNvSpPr/>
          <p:nvPr/>
        </p:nvSpPr>
        <p:spPr>
          <a:xfrm>
            <a:off x="17746893" y="10144784"/>
            <a:ext cx="3205404" cy="573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 algn="l">
              <a:defRPr sz="2800" b="1" u="sng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3200" dirty="0">
                <a:solidFill>
                  <a:schemeClr val="tx1"/>
                </a:solidFill>
              </a:rPr>
              <a:t>DEMOGRAPHIC</a:t>
            </a:r>
          </a:p>
        </p:txBody>
      </p:sp>
      <p:sp>
        <p:nvSpPr>
          <p:cNvPr id="29" name="Shape 162"/>
          <p:cNvSpPr/>
          <p:nvPr/>
        </p:nvSpPr>
        <p:spPr>
          <a:xfrm>
            <a:off x="17343380" y="11176149"/>
            <a:ext cx="3954006" cy="1558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>
            <a:spAutoFit/>
          </a:bodyPr>
          <a:lstStyle/>
          <a:p>
            <a:pPr fontAlgn="base"/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13+</a:t>
            </a:r>
          </a:p>
          <a:p>
            <a:pPr fontAlgn="base"/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Fortnite Players​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fontAlgn="base"/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Disney &amp; 20thC Fans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Shape 163"/>
          <p:cNvSpPr/>
          <p:nvPr/>
        </p:nvSpPr>
        <p:spPr>
          <a:xfrm flipV="1">
            <a:off x="5854626" y="10950540"/>
            <a:ext cx="1" cy="1992923"/>
          </a:xfrm>
          <a:prstGeom prst="line">
            <a:avLst/>
          </a:prstGeom>
          <a:ln w="50800">
            <a:solidFill>
              <a:schemeClr val="tx1"/>
            </a:solidFill>
          </a:ln>
          <a:effectLst>
            <a:outerShdw blurRad="127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 sz="3200">
              <a:solidFill>
                <a:schemeClr val="tx1"/>
              </a:solidFill>
            </a:endParaRPr>
          </a:p>
        </p:txBody>
      </p:sp>
      <p:sp>
        <p:nvSpPr>
          <p:cNvPr id="31" name="Shape 164"/>
          <p:cNvSpPr/>
          <p:nvPr/>
        </p:nvSpPr>
        <p:spPr>
          <a:xfrm flipV="1">
            <a:off x="9538905" y="10903112"/>
            <a:ext cx="1" cy="1992923"/>
          </a:xfrm>
          <a:prstGeom prst="line">
            <a:avLst/>
          </a:prstGeom>
          <a:ln w="50800">
            <a:solidFill>
              <a:schemeClr val="tx1"/>
            </a:solidFill>
          </a:ln>
          <a:effectLst>
            <a:outerShdw blurRad="127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 sz="3200">
              <a:solidFill>
                <a:schemeClr val="tx1"/>
              </a:solidFill>
            </a:endParaRPr>
          </a:p>
        </p:txBody>
      </p:sp>
      <p:sp>
        <p:nvSpPr>
          <p:cNvPr id="32" name="Shape 165"/>
          <p:cNvSpPr/>
          <p:nvPr/>
        </p:nvSpPr>
        <p:spPr>
          <a:xfrm flipV="1">
            <a:off x="13478813" y="10935659"/>
            <a:ext cx="1" cy="1992923"/>
          </a:xfrm>
          <a:prstGeom prst="line">
            <a:avLst/>
          </a:prstGeom>
          <a:ln w="50800">
            <a:solidFill>
              <a:schemeClr val="tx1"/>
            </a:solidFill>
          </a:ln>
          <a:effectLst>
            <a:outerShdw blurRad="127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 sz="3200">
              <a:solidFill>
                <a:schemeClr val="tx1"/>
              </a:solidFill>
            </a:endParaRPr>
          </a:p>
        </p:txBody>
      </p:sp>
      <p:sp>
        <p:nvSpPr>
          <p:cNvPr id="33" name="Shape 166"/>
          <p:cNvSpPr/>
          <p:nvPr/>
        </p:nvSpPr>
        <p:spPr>
          <a:xfrm flipV="1">
            <a:off x="17139036" y="10722004"/>
            <a:ext cx="1" cy="1992923"/>
          </a:xfrm>
          <a:prstGeom prst="line">
            <a:avLst/>
          </a:prstGeom>
          <a:ln w="50800">
            <a:solidFill>
              <a:schemeClr val="tx1"/>
            </a:solidFill>
          </a:ln>
          <a:effectLst>
            <a:outerShdw blurRad="127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 sz="320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EF0457-18DD-43C2-B36C-C80F31AF1F89}"/>
              </a:ext>
            </a:extLst>
          </p:cNvPr>
          <p:cNvSpPr txBox="1"/>
          <p:nvPr/>
        </p:nvSpPr>
        <p:spPr>
          <a:xfrm>
            <a:off x="1309844" y="3617724"/>
            <a:ext cx="7834156" cy="29126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183" tIns="40183" rIns="40183" bIns="40183" numCol="1" spcCol="38100" rtlCol="0" anchor="ctr">
            <a:spAutoFit/>
          </a:bodyPr>
          <a:lstStyle/>
          <a:p>
            <a:pPr algn="l"/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Explore a large, destructible world where no two games are ever the same. Build huge forts, find loot and squad up with friends to earn your Victory Royale.</a:t>
            </a:r>
          </a:p>
          <a:p>
            <a:pPr algn="l"/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algn="l"/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CA7300-60A0-4542-842C-03AA960CF649}"/>
              </a:ext>
            </a:extLst>
          </p:cNvPr>
          <p:cNvSpPr/>
          <p:nvPr/>
        </p:nvSpPr>
        <p:spPr>
          <a:xfrm>
            <a:off x="1309843" y="2309692"/>
            <a:ext cx="75060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EXPLORE. LOOT. FIGHT.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CD5467-8B01-48E3-BB12-2D64C4BDA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009" y="1795638"/>
            <a:ext cx="13537140" cy="7614642"/>
          </a:xfrm>
          <a:prstGeom prst="rect">
            <a:avLst/>
          </a:prstGeom>
        </p:spPr>
      </p:pic>
      <p:sp>
        <p:nvSpPr>
          <p:cNvPr id="2" name="Shape 163">
            <a:extLst>
              <a:ext uri="{FF2B5EF4-FFF2-40B4-BE49-F238E27FC236}">
                <a16:creationId xmlns:a16="http://schemas.microsoft.com/office/drawing/2014/main" id="{9BA82149-94EA-45BC-9AE4-4EDD753CF5E9}"/>
              </a:ext>
            </a:extLst>
          </p:cNvPr>
          <p:cNvSpPr/>
          <p:nvPr/>
        </p:nvSpPr>
        <p:spPr>
          <a:xfrm flipV="1">
            <a:off x="2527840" y="10946826"/>
            <a:ext cx="1" cy="1992923"/>
          </a:xfrm>
          <a:prstGeom prst="line">
            <a:avLst/>
          </a:prstGeom>
          <a:ln w="50800">
            <a:solidFill>
              <a:schemeClr val="tx1"/>
            </a:solidFill>
          </a:ln>
          <a:effectLst>
            <a:outerShdw blurRad="127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 sz="320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041CB1-E36E-4887-94EC-B8FB288B7F9A}"/>
              </a:ext>
            </a:extLst>
          </p:cNvPr>
          <p:cNvSpPr/>
          <p:nvPr/>
        </p:nvSpPr>
        <p:spPr>
          <a:xfrm>
            <a:off x="6719154" y="6473280"/>
            <a:ext cx="56357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F08735-1B0B-4414-9A06-A20B94C5EFFA}"/>
              </a:ext>
            </a:extLst>
          </p:cNvPr>
          <p:cNvSpPr/>
          <p:nvPr/>
        </p:nvSpPr>
        <p:spPr>
          <a:xfrm>
            <a:off x="1309845" y="6299751"/>
            <a:ext cx="78341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/>
            <a:r>
              <a:rPr lang="en-US" sz="3200" b="1" dirty="0">
                <a:latin typeface="+mn-lt"/>
              </a:rPr>
              <a:t>Fortnite STATS to date</a:t>
            </a:r>
            <a:r>
              <a:rPr lang="en-US" sz="3200" dirty="0">
                <a:latin typeface="+mn-lt"/>
              </a:rPr>
              <a:t>​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$5 billion revenue​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350 million registered players​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78 million peak MAU​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6 million viewers across YouTube and Twitch​</a:t>
            </a:r>
          </a:p>
        </p:txBody>
      </p:sp>
      <p:sp>
        <p:nvSpPr>
          <p:cNvPr id="10" name="Shape 166">
            <a:extLst>
              <a:ext uri="{FF2B5EF4-FFF2-40B4-BE49-F238E27FC236}">
                <a16:creationId xmlns:a16="http://schemas.microsoft.com/office/drawing/2014/main" id="{D5E926B7-D25C-4A33-9773-4318E47E301B}"/>
              </a:ext>
            </a:extLst>
          </p:cNvPr>
          <p:cNvSpPr/>
          <p:nvPr/>
        </p:nvSpPr>
        <p:spPr>
          <a:xfrm flipV="1">
            <a:off x="21573500" y="10874404"/>
            <a:ext cx="1" cy="1992923"/>
          </a:xfrm>
          <a:prstGeom prst="line">
            <a:avLst/>
          </a:prstGeom>
          <a:ln w="50800">
            <a:solidFill>
              <a:schemeClr val="tx1"/>
            </a:solidFill>
          </a:ln>
          <a:effectLst>
            <a:outerShdw blurRad="127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06563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0" y="-14920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0" y="166790"/>
            <a:ext cx="2438400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FAMILY GUY INTEGRATION -  Peter Griffin Concept Art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CE0E8F9-6D22-41FC-B6DD-2476D966FC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671" y="1427192"/>
            <a:ext cx="21644658" cy="1217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6246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-1" y="3622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-1" y="166790"/>
            <a:ext cx="243839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FAMILY GUY INTEGRATION -  Giant Chicken Concept Art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6FD247-9418-479A-829C-D627FD9355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546" y="1427192"/>
            <a:ext cx="21548907" cy="1212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0587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0" y="197706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0" y="424063"/>
            <a:ext cx="2438400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FAMILY GUY INTEGRATION -  Glider Concept Art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12F489C9-2350-4396-96DD-95A78C2F69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241" y="2109724"/>
            <a:ext cx="18391517" cy="1034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0227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0" y="197706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0" y="364139"/>
            <a:ext cx="2438400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FAMILY GUY INTEGRATION -  Backpack Concept Art</a:t>
            </a:r>
          </a:p>
        </p:txBody>
      </p:sp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6AEE4604-61F4-4AB3-AF52-115388EBC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645" y="4644007"/>
            <a:ext cx="10729096" cy="60354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41A50A-DED7-4289-A37B-CA528C85C9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59" y="4644007"/>
            <a:ext cx="10729097" cy="60354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171B71-F81F-4244-A5A8-412ADA04FC24}"/>
              </a:ext>
            </a:extLst>
          </p:cNvPr>
          <p:cNvSpPr txBox="1"/>
          <p:nvPr/>
        </p:nvSpPr>
        <p:spPr>
          <a:xfrm>
            <a:off x="7626580" y="11214772"/>
            <a:ext cx="9130839" cy="7582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183" tIns="40183" rIns="40183" bIns="40183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BACKPACK CONCEPTS</a:t>
            </a:r>
          </a:p>
        </p:txBody>
      </p:sp>
    </p:spTree>
    <p:extLst>
      <p:ext uri="{BB962C8B-B14F-4D97-AF65-F5344CB8AC3E}">
        <p14:creationId xmlns:p14="http://schemas.microsoft.com/office/powerpoint/2010/main" val="212696940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-1" y="3622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-1" y="166790"/>
            <a:ext cx="243839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FAMILY GUY INTEGRATION -  Pickaxe Concept Art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692D92-8698-49A1-B34B-84426EA13CCF}"/>
              </a:ext>
            </a:extLst>
          </p:cNvPr>
          <p:cNvGrpSpPr/>
          <p:nvPr/>
        </p:nvGrpSpPr>
        <p:grpSpPr>
          <a:xfrm>
            <a:off x="13154212" y="1648522"/>
            <a:ext cx="9387825" cy="11160941"/>
            <a:chOff x="12616595" y="1851429"/>
            <a:chExt cx="9387825" cy="11160941"/>
          </a:xfrm>
        </p:grpSpPr>
        <p:pic>
          <p:nvPicPr>
            <p:cNvPr id="6" name="Picture 5" descr="A close up of a logo&#10;&#10;Description automatically generated">
              <a:extLst>
                <a:ext uri="{FF2B5EF4-FFF2-40B4-BE49-F238E27FC236}">
                  <a16:creationId xmlns:a16="http://schemas.microsoft.com/office/drawing/2014/main" id="{E7CDB098-2BB3-4CA4-8892-DD5A4E21B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16595" y="1851429"/>
              <a:ext cx="9130839" cy="5136418"/>
            </a:xfrm>
            <a:prstGeom prst="rect">
              <a:avLst/>
            </a:prstGeom>
          </p:spPr>
        </p:pic>
        <p:pic>
          <p:nvPicPr>
            <p:cNvPr id="10" name="Picture 9" descr="A picture containing instrument, guitar, violin, cello&#10;&#10;Description automatically generated">
              <a:extLst>
                <a:ext uri="{FF2B5EF4-FFF2-40B4-BE49-F238E27FC236}">
                  <a16:creationId xmlns:a16="http://schemas.microsoft.com/office/drawing/2014/main" id="{6265AC46-F9FE-428E-8298-ED2A9E493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54617" y="7875952"/>
              <a:ext cx="9249803" cy="513641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9868F2C-CF49-4832-AAF5-43633D8D95C1}"/>
                </a:ext>
              </a:extLst>
            </p:cNvPr>
            <p:cNvSpPr txBox="1"/>
            <p:nvPr/>
          </p:nvSpPr>
          <p:spPr>
            <a:xfrm>
              <a:off x="12754617" y="6987847"/>
              <a:ext cx="9130839" cy="758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0183" tIns="40183" rIns="40183" bIns="40183" numCol="1" spcCol="38100" rtlCol="0" anchor="ctr">
              <a:spAutoFit/>
            </a:bodyPr>
            <a:lstStyle/>
            <a:p>
              <a:pPr marL="0" marR="0" indent="0" algn="ctr" defTabSz="8215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rPr>
                <a:t>CHICKEN CONCEPTS 1 &amp; 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E83F0EE-55CB-40DC-88AD-B6D972311FAC}"/>
              </a:ext>
            </a:extLst>
          </p:cNvPr>
          <p:cNvGrpSpPr/>
          <p:nvPr/>
        </p:nvGrpSpPr>
        <p:grpSpPr>
          <a:xfrm>
            <a:off x="1841962" y="1648522"/>
            <a:ext cx="9130839" cy="11160941"/>
            <a:chOff x="1841962" y="1648522"/>
            <a:chExt cx="9130839" cy="11160941"/>
          </a:xfrm>
        </p:grpSpPr>
        <p:pic>
          <p:nvPicPr>
            <p:cNvPr id="17" name="Picture 16" descr="A picture containing game&#10;&#10;Description automatically generated">
              <a:extLst>
                <a:ext uri="{FF2B5EF4-FFF2-40B4-BE49-F238E27FC236}">
                  <a16:creationId xmlns:a16="http://schemas.microsoft.com/office/drawing/2014/main" id="{C790BDC4-FA67-419B-B51E-31265FF1B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1962" y="7673046"/>
              <a:ext cx="9130838" cy="5136417"/>
            </a:xfrm>
            <a:prstGeom prst="rect">
              <a:avLst/>
            </a:prstGeom>
          </p:spPr>
        </p:pic>
        <p:pic>
          <p:nvPicPr>
            <p:cNvPr id="19" name="Picture 18" descr="A picture containing knife, game&#10;&#10;Description automatically generated">
              <a:extLst>
                <a:ext uri="{FF2B5EF4-FFF2-40B4-BE49-F238E27FC236}">
                  <a16:creationId xmlns:a16="http://schemas.microsoft.com/office/drawing/2014/main" id="{B6DD9E84-55B6-4B40-BF14-4F5FAA7D9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1962" y="1648522"/>
              <a:ext cx="9130839" cy="513641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5F4EFC-2CCB-4A34-AED7-467DC90986BD}"/>
                </a:ext>
              </a:extLst>
            </p:cNvPr>
            <p:cNvSpPr txBox="1"/>
            <p:nvPr/>
          </p:nvSpPr>
          <p:spPr>
            <a:xfrm>
              <a:off x="2093344" y="6849864"/>
              <a:ext cx="8862204" cy="758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0183" tIns="40183" rIns="40183" bIns="40183" numCol="1" spcCol="38100" rtlCol="0" anchor="ctr">
              <a:spAutoFit/>
            </a:bodyPr>
            <a:lstStyle/>
            <a:p>
              <a:pPr marL="0" marR="0" indent="0" algn="ctr" defTabSz="8215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rPr>
                <a:t>PETER CONCEPTS 1 &amp;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376916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-1" y="3622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-1" y="166790"/>
            <a:ext cx="243839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PROJECT ART – Predator: Early Exploration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0C11BC0-CB3F-411C-B6FD-5E50D17BFB9D}"/>
              </a:ext>
            </a:extLst>
          </p:cNvPr>
          <p:cNvGrpSpPr/>
          <p:nvPr/>
        </p:nvGrpSpPr>
        <p:grpSpPr>
          <a:xfrm>
            <a:off x="0" y="1264025"/>
            <a:ext cx="24016199" cy="12382099"/>
            <a:chOff x="0" y="1264025"/>
            <a:chExt cx="24016199" cy="1238209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1C76993-C312-4100-BF4A-4A8E8BEBCD50}"/>
                </a:ext>
              </a:extLst>
            </p:cNvPr>
            <p:cNvSpPr txBox="1"/>
            <p:nvPr/>
          </p:nvSpPr>
          <p:spPr>
            <a:xfrm>
              <a:off x="6287144" y="12887865"/>
              <a:ext cx="11809709" cy="758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0183" tIns="40183" rIns="40183" bIns="40183" numCol="1" spcCol="38100" rtlCol="0" anchor="ctr">
              <a:spAutoFit/>
            </a:bodyPr>
            <a:lstStyle/>
            <a:p>
              <a:pPr marL="0" marR="0" indent="0" algn="ctr" defTabSz="8215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rPr>
                <a:t>FIRST PASS ART SUBMISSION FROM EPIC</a:t>
              </a:r>
            </a:p>
          </p:txBody>
        </p:sp>
        <p:pic>
          <p:nvPicPr>
            <p:cNvPr id="6" name="Picture 5" descr="A picture containing person, standing&#10;&#10;Description automatically generated">
              <a:extLst>
                <a:ext uri="{FF2B5EF4-FFF2-40B4-BE49-F238E27FC236}">
                  <a16:creationId xmlns:a16="http://schemas.microsoft.com/office/drawing/2014/main" id="{96D2F2BF-BC9A-4FE7-80C2-4A5ED63A7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264025"/>
              <a:ext cx="24016199" cy="11623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845608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-1" y="3622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0" y="166790"/>
            <a:ext cx="2438400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PROJECT ART – Predator: Early Exploration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C8DEB5-277E-4317-8AAA-432668219D3F}"/>
              </a:ext>
            </a:extLst>
          </p:cNvPr>
          <p:cNvGrpSpPr/>
          <p:nvPr/>
        </p:nvGrpSpPr>
        <p:grpSpPr>
          <a:xfrm>
            <a:off x="312376" y="1264024"/>
            <a:ext cx="23759248" cy="12285186"/>
            <a:chOff x="312376" y="1264024"/>
            <a:chExt cx="23759248" cy="1228518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1C76993-C312-4100-BF4A-4A8E8BEBCD50}"/>
                </a:ext>
              </a:extLst>
            </p:cNvPr>
            <p:cNvSpPr txBox="1"/>
            <p:nvPr/>
          </p:nvSpPr>
          <p:spPr>
            <a:xfrm>
              <a:off x="6287144" y="12790951"/>
              <a:ext cx="11809709" cy="758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0183" tIns="40183" rIns="40183" bIns="40183" numCol="1" spcCol="38100" rtlCol="0" anchor="ctr">
              <a:spAutoFit/>
            </a:bodyPr>
            <a:lstStyle/>
            <a:p>
              <a:pPr marL="0" marR="0" indent="0" algn="ctr" defTabSz="8215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rPr>
                <a:t>FIRST PASS ART SUBMISSION FROM EPIC</a:t>
              </a:r>
            </a:p>
          </p:txBody>
        </p:sp>
        <p:pic>
          <p:nvPicPr>
            <p:cNvPr id="4" name="Picture 3" descr="A person with uniform&#10;&#10;Description automatically generated">
              <a:extLst>
                <a:ext uri="{FF2B5EF4-FFF2-40B4-BE49-F238E27FC236}">
                  <a16:creationId xmlns:a16="http://schemas.microsoft.com/office/drawing/2014/main" id="{3C93C01D-FB28-46BA-9EC6-0AD503D8A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376" y="1264024"/>
              <a:ext cx="23759248" cy="11499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821188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-1" y="3622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-1" y="166790"/>
            <a:ext cx="2438400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PROJECT ART – Die Hard: Early Exploration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FD8250-F91E-4ED9-92A8-D468A2DB4E2B}"/>
              </a:ext>
            </a:extLst>
          </p:cNvPr>
          <p:cNvGrpSpPr/>
          <p:nvPr/>
        </p:nvGrpSpPr>
        <p:grpSpPr>
          <a:xfrm>
            <a:off x="0" y="2134298"/>
            <a:ext cx="24384000" cy="11387461"/>
            <a:chOff x="0" y="2134298"/>
            <a:chExt cx="24384000" cy="1138746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1C76993-C312-4100-BF4A-4A8E8BEBCD50}"/>
                </a:ext>
              </a:extLst>
            </p:cNvPr>
            <p:cNvSpPr txBox="1"/>
            <p:nvPr/>
          </p:nvSpPr>
          <p:spPr>
            <a:xfrm>
              <a:off x="6287144" y="12763500"/>
              <a:ext cx="11809709" cy="758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0183" tIns="40183" rIns="40183" bIns="40183" numCol="1" spcCol="38100" rtlCol="0" anchor="ctr">
              <a:spAutoFit/>
            </a:bodyPr>
            <a:lstStyle/>
            <a:p>
              <a:pPr marL="0" marR="0" indent="0" algn="ctr" defTabSz="8215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rPr>
                <a:t>FIRST PASS ART SUBMISSION FROM EPIC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71DC0B8-B878-4867-B46C-9BAB715ED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34298"/>
              <a:ext cx="24384000" cy="94474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232677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-1" y="3622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0" y="166790"/>
            <a:ext cx="2438400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PROJECT ART – Alien: Early Exploration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EC193E-6804-4E1F-A5AF-0A6419E3E1D2}"/>
              </a:ext>
            </a:extLst>
          </p:cNvPr>
          <p:cNvGrpSpPr/>
          <p:nvPr/>
        </p:nvGrpSpPr>
        <p:grpSpPr>
          <a:xfrm>
            <a:off x="4416726" y="1264024"/>
            <a:ext cx="14354353" cy="12257735"/>
            <a:chOff x="4416726" y="1264024"/>
            <a:chExt cx="14354353" cy="1225773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1C76993-C312-4100-BF4A-4A8E8BEBCD50}"/>
                </a:ext>
              </a:extLst>
            </p:cNvPr>
            <p:cNvSpPr txBox="1"/>
            <p:nvPr/>
          </p:nvSpPr>
          <p:spPr>
            <a:xfrm>
              <a:off x="6287144" y="12763500"/>
              <a:ext cx="11809709" cy="758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0183" tIns="40183" rIns="40183" bIns="40183" numCol="1" spcCol="38100" rtlCol="0" anchor="ctr">
              <a:spAutoFit/>
            </a:bodyPr>
            <a:lstStyle/>
            <a:p>
              <a:pPr marL="0" marR="0" indent="0" algn="ctr" defTabSz="8215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4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Light"/>
                  <a:ea typeface="Helvetica Light"/>
                  <a:cs typeface="Helvetica Light"/>
                  <a:sym typeface="Helvetica Light"/>
                </a:rPr>
                <a:t>FIRST PASS ART SUBMISSION FROM EPIC</a:t>
              </a:r>
            </a:p>
          </p:txBody>
        </p:sp>
        <p:pic>
          <p:nvPicPr>
            <p:cNvPr id="4" name="Picture 3" descr="A group of people posing for the camera&#10;&#10;Description automatically generated">
              <a:extLst>
                <a:ext uri="{FF2B5EF4-FFF2-40B4-BE49-F238E27FC236}">
                  <a16:creationId xmlns:a16="http://schemas.microsoft.com/office/drawing/2014/main" id="{ED5267CB-E4DF-4CF4-B9A5-AFDC23F8C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26" y="1264024"/>
              <a:ext cx="14354353" cy="113728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423373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36"/>
          <p:cNvSpPr/>
          <p:nvPr/>
        </p:nvSpPr>
        <p:spPr>
          <a:xfrm>
            <a:off x="-1" y="3622"/>
            <a:ext cx="24384000" cy="1124521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6" name="Shape 356"/>
          <p:cNvSpPr/>
          <p:nvPr/>
        </p:nvSpPr>
        <p:spPr>
          <a:xfrm>
            <a:off x="6381416" y="5539188"/>
            <a:ext cx="11621169" cy="75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>
              <a:defRPr b="1">
                <a:solidFill>
                  <a:srgbClr val="31393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GAMES AND INTERACTIVE EXPERIENCES</a:t>
            </a:r>
          </a:p>
        </p:txBody>
      </p:sp>
      <p:pic>
        <p:nvPicPr>
          <p:cNvPr id="357" name="image2.png" descr="disney-logo-white-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3448517"/>
            <a:ext cx="3810000" cy="2032001"/>
          </a:xfrm>
          <a:prstGeom prst="rect">
            <a:avLst/>
          </a:prstGeom>
          <a:ln w="12700">
            <a:miter lim="400000"/>
          </a:ln>
        </p:spPr>
      </p:pic>
      <p:sp>
        <p:nvSpPr>
          <p:cNvPr id="359" name="Shape 359"/>
          <p:cNvSpPr/>
          <p:nvPr/>
        </p:nvSpPr>
        <p:spPr>
          <a:xfrm>
            <a:off x="9573796" y="6490083"/>
            <a:ext cx="5236409" cy="1066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0183" tIns="40183" rIns="40183" bIns="40183" anchor="ctr">
            <a:spAutoFit/>
          </a:bodyPr>
          <a:lstStyle>
            <a:lvl1pPr>
              <a:defRPr sz="6400" b="1">
                <a:solidFill>
                  <a:srgbClr val="E7B227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9" name="Shape 144"/>
          <p:cNvSpPr/>
          <p:nvPr/>
        </p:nvSpPr>
        <p:spPr>
          <a:xfrm>
            <a:off x="13550900" y="5029779"/>
            <a:ext cx="260749" cy="2917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136"/>
          <p:cNvSpPr/>
          <p:nvPr/>
        </p:nvSpPr>
        <p:spPr>
          <a:xfrm>
            <a:off x="-1" y="3622"/>
            <a:ext cx="24384000" cy="12604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0183" tIns="40183" rIns="40183" bIns="40183" anchor="ctr"/>
          <a:lstStyle/>
          <a:p>
            <a:pPr>
              <a:defRPr sz="2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142"/>
          <p:cNvSpPr/>
          <p:nvPr/>
        </p:nvSpPr>
        <p:spPr>
          <a:xfrm>
            <a:off x="-1" y="166790"/>
            <a:ext cx="24384001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183" tIns="40183" rIns="40183" bIns="40183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/>
              <a:t>PROJECT TIMELINE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D9E9D0DA-2A4F-41BE-9FA5-1EA67C5DD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45" y="2988527"/>
            <a:ext cx="21828076" cy="833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63916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0183" tIns="40183" rIns="40183" bIns="40183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0183" tIns="40183" rIns="40183" bIns="40183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40183" tIns="40183" rIns="40183" bIns="40183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0183" tIns="40183" rIns="40183" bIns="40183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24096</TotalTime>
  <Words>214</Words>
  <Application>Microsoft Office PowerPoint</Application>
  <PresentationFormat>Custom</PresentationFormat>
  <Paragraphs>43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Yu Gothic UI</vt:lpstr>
      <vt:lpstr>Arial</vt:lpstr>
      <vt:lpstr>Helvetica</vt:lpstr>
      <vt:lpstr>Helvetica Light</vt:lpstr>
      <vt:lpstr>Helvetica Neue</vt:lpstr>
      <vt:lpstr>Times New Roman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Seow, Eugene</dc:creator>
  <cp:lastModifiedBy>tq jefferson</cp:lastModifiedBy>
  <cp:revision>577</cp:revision>
  <dcterms:modified xsi:type="dcterms:W3CDTF">2020-08-14T17:52:15Z</dcterms:modified>
</cp:coreProperties>
</file>